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2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603D6C-6182-4C29-9872-A991C2B2C69C}"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A5C9D-8546-4C05-94F5-45FA544F1E37}" type="slidenum">
              <a:rPr lang="en-US" smtClean="0"/>
              <a:t>‹#›</a:t>
            </a:fld>
            <a:endParaRPr lang="en-US"/>
          </a:p>
        </p:txBody>
      </p:sp>
    </p:spTree>
    <p:extLst>
      <p:ext uri="{BB962C8B-B14F-4D97-AF65-F5344CB8AC3E}">
        <p14:creationId xmlns:p14="http://schemas.microsoft.com/office/powerpoint/2010/main" val="359966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603D6C-6182-4C29-9872-A991C2B2C69C}"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A5C9D-8546-4C05-94F5-45FA544F1E37}" type="slidenum">
              <a:rPr lang="en-US" smtClean="0"/>
              <a:t>‹#›</a:t>
            </a:fld>
            <a:endParaRPr lang="en-US"/>
          </a:p>
        </p:txBody>
      </p:sp>
    </p:spTree>
    <p:extLst>
      <p:ext uri="{BB962C8B-B14F-4D97-AF65-F5344CB8AC3E}">
        <p14:creationId xmlns:p14="http://schemas.microsoft.com/office/powerpoint/2010/main" val="182851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5603D6C-6182-4C29-9872-A991C2B2C69C}"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A5C9D-8546-4C05-94F5-45FA544F1E37}" type="slidenum">
              <a:rPr lang="en-US" smtClean="0"/>
              <a:t>‹#›</a:t>
            </a:fld>
            <a:endParaRPr lang="en-US"/>
          </a:p>
        </p:txBody>
      </p:sp>
    </p:spTree>
    <p:extLst>
      <p:ext uri="{BB962C8B-B14F-4D97-AF65-F5344CB8AC3E}">
        <p14:creationId xmlns:p14="http://schemas.microsoft.com/office/powerpoint/2010/main" val="1672954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5603D6C-6182-4C29-9872-A991C2B2C69C}"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A5C9D-8546-4C05-94F5-45FA544F1E3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4261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03D6C-6182-4C29-9872-A991C2B2C69C}"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A5C9D-8546-4C05-94F5-45FA544F1E37}" type="slidenum">
              <a:rPr lang="en-US" smtClean="0"/>
              <a:t>‹#›</a:t>
            </a:fld>
            <a:endParaRPr lang="en-US"/>
          </a:p>
        </p:txBody>
      </p:sp>
    </p:spTree>
    <p:extLst>
      <p:ext uri="{BB962C8B-B14F-4D97-AF65-F5344CB8AC3E}">
        <p14:creationId xmlns:p14="http://schemas.microsoft.com/office/powerpoint/2010/main" val="1962076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5603D6C-6182-4C29-9872-A991C2B2C69C}" type="datetimeFigureOut">
              <a:rPr lang="en-US" smtClean="0"/>
              <a:t>7/20/2024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A5C9D-8546-4C05-94F5-45FA544F1E37}" type="slidenum">
              <a:rPr lang="en-US" smtClean="0"/>
              <a:t>‹#›</a:t>
            </a:fld>
            <a:endParaRPr lang="en-US"/>
          </a:p>
        </p:txBody>
      </p:sp>
    </p:spTree>
    <p:extLst>
      <p:ext uri="{BB962C8B-B14F-4D97-AF65-F5344CB8AC3E}">
        <p14:creationId xmlns:p14="http://schemas.microsoft.com/office/powerpoint/2010/main" val="1838589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5603D6C-6182-4C29-9872-A991C2B2C69C}" type="datetimeFigureOut">
              <a:rPr lang="en-US" smtClean="0"/>
              <a:t>7/20/2024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A5C9D-8546-4C05-94F5-45FA544F1E37}" type="slidenum">
              <a:rPr lang="en-US" smtClean="0"/>
              <a:t>‹#›</a:t>
            </a:fld>
            <a:endParaRPr lang="en-US"/>
          </a:p>
        </p:txBody>
      </p:sp>
    </p:spTree>
    <p:extLst>
      <p:ext uri="{BB962C8B-B14F-4D97-AF65-F5344CB8AC3E}">
        <p14:creationId xmlns:p14="http://schemas.microsoft.com/office/powerpoint/2010/main" val="378030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03D6C-6182-4C29-9872-A991C2B2C69C}"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A5C9D-8546-4C05-94F5-45FA544F1E37}" type="slidenum">
              <a:rPr lang="en-US" smtClean="0"/>
              <a:t>‹#›</a:t>
            </a:fld>
            <a:endParaRPr lang="en-US"/>
          </a:p>
        </p:txBody>
      </p:sp>
    </p:spTree>
    <p:extLst>
      <p:ext uri="{BB962C8B-B14F-4D97-AF65-F5344CB8AC3E}">
        <p14:creationId xmlns:p14="http://schemas.microsoft.com/office/powerpoint/2010/main" val="2244905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03D6C-6182-4C29-9872-A991C2B2C69C}"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A5C9D-8546-4C05-94F5-45FA544F1E37}" type="slidenum">
              <a:rPr lang="en-US" smtClean="0"/>
              <a:t>‹#›</a:t>
            </a:fld>
            <a:endParaRPr lang="en-US"/>
          </a:p>
        </p:txBody>
      </p:sp>
    </p:spTree>
    <p:extLst>
      <p:ext uri="{BB962C8B-B14F-4D97-AF65-F5344CB8AC3E}">
        <p14:creationId xmlns:p14="http://schemas.microsoft.com/office/powerpoint/2010/main" val="52109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5603D6C-6182-4C29-9872-A991C2B2C69C}"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A5C9D-8546-4C05-94F5-45FA544F1E37}" type="slidenum">
              <a:rPr lang="en-US" smtClean="0"/>
              <a:t>‹#›</a:t>
            </a:fld>
            <a:endParaRPr lang="en-US"/>
          </a:p>
        </p:txBody>
      </p:sp>
    </p:spTree>
    <p:extLst>
      <p:ext uri="{BB962C8B-B14F-4D97-AF65-F5344CB8AC3E}">
        <p14:creationId xmlns:p14="http://schemas.microsoft.com/office/powerpoint/2010/main" val="69062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03D6C-6182-4C29-9872-A991C2B2C69C}"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A5C9D-8546-4C05-94F5-45FA544F1E37}" type="slidenum">
              <a:rPr lang="en-US" smtClean="0"/>
              <a:t>‹#›</a:t>
            </a:fld>
            <a:endParaRPr lang="en-US"/>
          </a:p>
        </p:txBody>
      </p:sp>
    </p:spTree>
    <p:extLst>
      <p:ext uri="{BB962C8B-B14F-4D97-AF65-F5344CB8AC3E}">
        <p14:creationId xmlns:p14="http://schemas.microsoft.com/office/powerpoint/2010/main" val="402434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603D6C-6182-4C29-9872-A991C2B2C69C}"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A5C9D-8546-4C05-94F5-45FA544F1E37}" type="slidenum">
              <a:rPr lang="en-US" smtClean="0"/>
              <a:t>‹#›</a:t>
            </a:fld>
            <a:endParaRPr lang="en-US"/>
          </a:p>
        </p:txBody>
      </p:sp>
    </p:spTree>
    <p:extLst>
      <p:ext uri="{BB962C8B-B14F-4D97-AF65-F5344CB8AC3E}">
        <p14:creationId xmlns:p14="http://schemas.microsoft.com/office/powerpoint/2010/main" val="211456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603D6C-6182-4C29-9872-A991C2B2C69C}" type="datetimeFigureOut">
              <a:rPr lang="en-US" smtClean="0"/>
              <a:t>7/20/2024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A5C9D-8546-4C05-94F5-45FA544F1E37}" type="slidenum">
              <a:rPr lang="en-US" smtClean="0"/>
              <a:t>‹#›</a:t>
            </a:fld>
            <a:endParaRPr lang="en-US"/>
          </a:p>
        </p:txBody>
      </p:sp>
    </p:spTree>
    <p:extLst>
      <p:ext uri="{BB962C8B-B14F-4D97-AF65-F5344CB8AC3E}">
        <p14:creationId xmlns:p14="http://schemas.microsoft.com/office/powerpoint/2010/main" val="423956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5603D6C-6182-4C29-9872-A991C2B2C69C}" type="datetimeFigureOut">
              <a:rPr lang="en-US" smtClean="0"/>
              <a:t>7/20/2024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D3A5C9D-8546-4C05-94F5-45FA544F1E37}" type="slidenum">
              <a:rPr lang="en-US" smtClean="0"/>
              <a:t>‹#›</a:t>
            </a:fld>
            <a:endParaRPr lang="en-US"/>
          </a:p>
        </p:txBody>
      </p:sp>
    </p:spTree>
    <p:extLst>
      <p:ext uri="{BB962C8B-B14F-4D97-AF65-F5344CB8AC3E}">
        <p14:creationId xmlns:p14="http://schemas.microsoft.com/office/powerpoint/2010/main" val="34722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5603D6C-6182-4C29-9872-A991C2B2C69C}" type="datetimeFigureOut">
              <a:rPr lang="en-US" smtClean="0"/>
              <a:t>7/20/2024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D3A5C9D-8546-4C05-94F5-45FA544F1E37}" type="slidenum">
              <a:rPr lang="en-US" smtClean="0"/>
              <a:t>‹#›</a:t>
            </a:fld>
            <a:endParaRPr lang="en-US"/>
          </a:p>
        </p:txBody>
      </p:sp>
    </p:spTree>
    <p:extLst>
      <p:ext uri="{BB962C8B-B14F-4D97-AF65-F5344CB8AC3E}">
        <p14:creationId xmlns:p14="http://schemas.microsoft.com/office/powerpoint/2010/main" val="305420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5603D6C-6182-4C29-9872-A991C2B2C69C}" type="datetimeFigureOut">
              <a:rPr lang="en-US" smtClean="0"/>
              <a:t>7/20/2024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D3A5C9D-8546-4C05-94F5-45FA544F1E37}" type="slidenum">
              <a:rPr lang="en-US" smtClean="0"/>
              <a:t>‹#›</a:t>
            </a:fld>
            <a:endParaRPr lang="en-US"/>
          </a:p>
        </p:txBody>
      </p:sp>
    </p:spTree>
    <p:extLst>
      <p:ext uri="{BB962C8B-B14F-4D97-AF65-F5344CB8AC3E}">
        <p14:creationId xmlns:p14="http://schemas.microsoft.com/office/powerpoint/2010/main" val="372864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603D6C-6182-4C29-9872-A991C2B2C69C}"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A5C9D-8546-4C05-94F5-45FA544F1E37}" type="slidenum">
              <a:rPr lang="en-US" smtClean="0"/>
              <a:t>‹#›</a:t>
            </a:fld>
            <a:endParaRPr lang="en-US"/>
          </a:p>
        </p:txBody>
      </p:sp>
    </p:spTree>
    <p:extLst>
      <p:ext uri="{BB962C8B-B14F-4D97-AF65-F5344CB8AC3E}">
        <p14:creationId xmlns:p14="http://schemas.microsoft.com/office/powerpoint/2010/main" val="306703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5603D6C-6182-4C29-9872-A991C2B2C69C}" type="datetimeFigureOut">
              <a:rPr lang="en-US" smtClean="0"/>
              <a:t>7/20/2024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D3A5C9D-8546-4C05-94F5-45FA544F1E37}" type="slidenum">
              <a:rPr lang="en-US" smtClean="0"/>
              <a:t>‹#›</a:t>
            </a:fld>
            <a:endParaRPr lang="en-US"/>
          </a:p>
        </p:txBody>
      </p:sp>
    </p:spTree>
    <p:extLst>
      <p:ext uri="{BB962C8B-B14F-4D97-AF65-F5344CB8AC3E}">
        <p14:creationId xmlns:p14="http://schemas.microsoft.com/office/powerpoint/2010/main" val="16694670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9" name="Picture 1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3" name="Oval 2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5" name="Picture 2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 name="Picture 2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8" name="Rectangle 2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0" name="Rectangle 29">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2"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4" name="Freeform: Shape 33">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Title 12">
            <a:extLst>
              <a:ext uri="{FF2B5EF4-FFF2-40B4-BE49-F238E27FC236}">
                <a16:creationId xmlns:a16="http://schemas.microsoft.com/office/drawing/2014/main" id="{70460CD6-17CE-7C60-BE6F-71DF6DB8B847}"/>
              </a:ext>
            </a:extLst>
          </p:cNvPr>
          <p:cNvSpPr>
            <a:spLocks noGrp="1"/>
          </p:cNvSpPr>
          <p:nvPr>
            <p:ph type="title"/>
          </p:nvPr>
        </p:nvSpPr>
        <p:spPr>
          <a:xfrm>
            <a:off x="653143" y="1645920"/>
            <a:ext cx="3522879" cy="4470821"/>
          </a:xfrm>
        </p:spPr>
        <p:txBody>
          <a:bodyPr vert="horz" lIns="91440" tIns="45720" rIns="91440" bIns="45720" rtlCol="0" anchor="t">
            <a:normAutofit/>
          </a:bodyPr>
          <a:lstStyle/>
          <a:p>
            <a:pPr marL="0" marR="0" algn="r">
              <a:lnSpc>
                <a:spcPct val="90000"/>
              </a:lnSpc>
              <a:spcAft>
                <a:spcPts val="800"/>
              </a:spcAft>
            </a:pPr>
            <a:r>
              <a:rPr lang="en-US" sz="3300" b="0" i="0" kern="1200">
                <a:solidFill>
                  <a:schemeClr val="bg2"/>
                </a:solidFill>
                <a:effectLst/>
                <a:latin typeface="+mj-lt"/>
                <a:ea typeface="+mj-ea"/>
                <a:cs typeface="+mj-cs"/>
              </a:rPr>
              <a:t>James 5:16 </a:t>
            </a:r>
            <a:br>
              <a:rPr lang="en-US" sz="3300" b="0" i="0" kern="1200">
                <a:solidFill>
                  <a:schemeClr val="bg2"/>
                </a:solidFill>
                <a:effectLst/>
                <a:latin typeface="+mj-lt"/>
                <a:ea typeface="+mj-ea"/>
                <a:cs typeface="+mj-cs"/>
              </a:rPr>
            </a:br>
            <a:r>
              <a:rPr lang="en-US" sz="3300" b="0" i="0" kern="1200">
                <a:solidFill>
                  <a:schemeClr val="bg2"/>
                </a:solidFill>
                <a:effectLst/>
                <a:latin typeface="+mj-lt"/>
                <a:ea typeface="+mj-ea"/>
                <a:cs typeface="+mj-cs"/>
              </a:rPr>
              <a:t>Therefore, confess your sins to one another and pray for one another, that you may be healed.</a:t>
            </a:r>
            <a:br>
              <a:rPr lang="en-US" sz="3300" b="0" i="0" kern="1200">
                <a:solidFill>
                  <a:schemeClr val="bg2"/>
                </a:solidFill>
                <a:effectLst/>
                <a:latin typeface="+mj-lt"/>
                <a:ea typeface="+mj-ea"/>
                <a:cs typeface="+mj-cs"/>
              </a:rPr>
            </a:br>
            <a:endParaRPr lang="en-US" sz="3300" b="0" i="0" kern="1200">
              <a:solidFill>
                <a:schemeClr val="bg2"/>
              </a:solidFill>
              <a:latin typeface="+mj-lt"/>
              <a:ea typeface="+mj-ea"/>
              <a:cs typeface="+mj-cs"/>
            </a:endParaRPr>
          </a:p>
        </p:txBody>
      </p:sp>
      <p:sp>
        <p:nvSpPr>
          <p:cNvPr id="29" name="Content Placeholder 7">
            <a:extLst>
              <a:ext uri="{FF2B5EF4-FFF2-40B4-BE49-F238E27FC236}">
                <a16:creationId xmlns:a16="http://schemas.microsoft.com/office/drawing/2014/main" id="{BAEB4149-04F9-C4FA-982D-E95E4BFE9923}"/>
              </a:ext>
            </a:extLst>
          </p:cNvPr>
          <p:cNvSpPr>
            <a:spLocks noGrp="1"/>
          </p:cNvSpPr>
          <p:nvPr>
            <p:ph sz="half" idx="4294967295"/>
          </p:nvPr>
        </p:nvSpPr>
        <p:spPr>
          <a:xfrm>
            <a:off x="5204109" y="1645920"/>
            <a:ext cx="6269434" cy="4904782"/>
          </a:xfrm>
        </p:spPr>
        <p:txBody>
          <a:bodyPr vert="horz" lIns="91440" tIns="45720" rIns="91440" bIns="45720" rtlCol="0">
            <a:normAutofit/>
          </a:bodyPr>
          <a:lstStyle/>
          <a:p>
            <a:pPr marL="0" marR="0" indent="0" algn="ctr">
              <a:lnSpc>
                <a:spcPct val="90000"/>
              </a:lnSpc>
              <a:buNone/>
            </a:pPr>
            <a:r>
              <a:rPr lang="en-US" dirty="0">
                <a:effectLst/>
              </a:rPr>
              <a:t>What is that sin that you are holding onto</a:t>
            </a:r>
            <a:r>
              <a:rPr lang="en-US" dirty="0"/>
              <a:t>; t</a:t>
            </a:r>
            <a:r>
              <a:rPr lang="en-US" dirty="0">
                <a:effectLst/>
              </a:rPr>
              <a:t>hat secret sin that no one knows about</a:t>
            </a:r>
            <a:r>
              <a:rPr lang="en-US" dirty="0"/>
              <a:t>, o</a:t>
            </a:r>
            <a:r>
              <a:rPr lang="en-US" dirty="0">
                <a:effectLst/>
              </a:rPr>
              <a:t>r that public sin that you tolerate?</a:t>
            </a:r>
          </a:p>
          <a:p>
            <a:pPr marL="0" marR="0" indent="0" algn="ctr">
              <a:lnSpc>
                <a:spcPct val="90000"/>
              </a:lnSpc>
              <a:buNone/>
            </a:pPr>
            <a:r>
              <a:rPr lang="en-US" dirty="0">
                <a:effectLst/>
              </a:rPr>
              <a:t>CALL IT OUT!!!</a:t>
            </a:r>
          </a:p>
          <a:p>
            <a:pPr marL="0" marR="0" indent="0" algn="ctr">
              <a:lnSpc>
                <a:spcPct val="90000"/>
              </a:lnSpc>
              <a:buNone/>
            </a:pPr>
            <a:r>
              <a:rPr lang="en-US" dirty="0">
                <a:effectLst/>
              </a:rPr>
              <a:t>Do not let it have power over you a moment longer!!!</a:t>
            </a:r>
          </a:p>
          <a:p>
            <a:pPr marL="0" marR="0" indent="0" algn="ctr">
              <a:lnSpc>
                <a:spcPct val="90000"/>
              </a:lnSpc>
              <a:buNone/>
            </a:pPr>
            <a:r>
              <a:rPr lang="en-US" dirty="0">
                <a:effectLst/>
              </a:rPr>
              <a:t>Today, we face our sin. We refuse to accept its presence in our life. </a:t>
            </a:r>
          </a:p>
          <a:p>
            <a:pPr marL="342900" marR="0" lvl="0">
              <a:lnSpc>
                <a:spcPct val="90000"/>
              </a:lnSpc>
            </a:pPr>
            <a:r>
              <a:rPr lang="en-US" sz="1600" dirty="0">
                <a:effectLst/>
              </a:rPr>
              <a:t>Confess</a:t>
            </a:r>
          </a:p>
          <a:p>
            <a:pPr marL="342900" marR="0" lvl="0">
              <a:lnSpc>
                <a:spcPct val="90000"/>
              </a:lnSpc>
            </a:pPr>
            <a:r>
              <a:rPr lang="en-US" sz="1600" dirty="0">
                <a:effectLst/>
              </a:rPr>
              <a:t>Repent- turn away from sin</a:t>
            </a:r>
          </a:p>
          <a:p>
            <a:pPr marL="342900" marR="0" lvl="0">
              <a:lnSpc>
                <a:spcPct val="90000"/>
              </a:lnSpc>
            </a:pPr>
            <a:r>
              <a:rPr lang="en-US" sz="1600" dirty="0">
                <a:effectLst/>
              </a:rPr>
              <a:t>Ask for forgiveness</a:t>
            </a:r>
          </a:p>
          <a:p>
            <a:pPr marL="342900" marR="0" lvl="0">
              <a:lnSpc>
                <a:spcPct val="90000"/>
              </a:lnSpc>
            </a:pPr>
            <a:r>
              <a:rPr lang="en-US" sz="1600" dirty="0">
                <a:effectLst/>
              </a:rPr>
              <a:t>Allow Jesus to transform us</a:t>
            </a:r>
          </a:p>
          <a:p>
            <a:pPr marL="342900" marR="0" lvl="0">
              <a:lnSpc>
                <a:spcPct val="90000"/>
              </a:lnSpc>
            </a:pPr>
            <a:r>
              <a:rPr lang="en-US" sz="1600" dirty="0">
                <a:effectLst/>
              </a:rPr>
              <a:t>Keep it moving. Press towards the mark of the high calling of Jesus Christ!</a:t>
            </a:r>
          </a:p>
          <a:p>
            <a:pPr>
              <a:lnSpc>
                <a:spcPct val="90000"/>
              </a:lnSpc>
            </a:pPr>
            <a:endParaRPr lang="en-US" sz="1600" dirty="0"/>
          </a:p>
        </p:txBody>
      </p:sp>
      <p:sp>
        <p:nvSpPr>
          <p:cNvPr id="33" name="TextBox 32">
            <a:extLst>
              <a:ext uri="{FF2B5EF4-FFF2-40B4-BE49-F238E27FC236}">
                <a16:creationId xmlns:a16="http://schemas.microsoft.com/office/drawing/2014/main" id="{25ACB2ED-2946-DAAC-471C-FC908967336B}"/>
              </a:ext>
            </a:extLst>
          </p:cNvPr>
          <p:cNvSpPr txBox="1"/>
          <p:nvPr/>
        </p:nvSpPr>
        <p:spPr>
          <a:xfrm>
            <a:off x="2128603" y="307298"/>
            <a:ext cx="8096012" cy="830997"/>
          </a:xfrm>
          <a:prstGeom prst="rect">
            <a:avLst/>
          </a:prstGeom>
          <a:noFill/>
        </p:spPr>
        <p:txBody>
          <a:bodyPr wrap="square" rtlCol="0">
            <a:spAutoFit/>
          </a:bodyPr>
          <a:lstStyle/>
          <a:p>
            <a:pPr algn="ctr"/>
            <a:r>
              <a:rPr lang="en-US" sz="4800" dirty="0"/>
              <a:t>CONFESSION</a:t>
            </a:r>
          </a:p>
        </p:txBody>
      </p:sp>
      <p:pic>
        <p:nvPicPr>
          <p:cNvPr id="39" name="Picture 38" descr="Two people sitting on bench">
            <a:extLst>
              <a:ext uri="{FF2B5EF4-FFF2-40B4-BE49-F238E27FC236}">
                <a16:creationId xmlns:a16="http://schemas.microsoft.com/office/drawing/2014/main" id="{E88E8032-568C-1F2B-66A4-6362888809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368651"/>
            <a:ext cx="2323475" cy="1548189"/>
          </a:xfrm>
          <a:prstGeom prst="rect">
            <a:avLst/>
          </a:prstGeom>
          <a:effectLst>
            <a:softEdge rad="88900"/>
          </a:effectLst>
        </p:spPr>
      </p:pic>
    </p:spTree>
    <p:extLst>
      <p:ext uri="{BB962C8B-B14F-4D97-AF65-F5344CB8AC3E}">
        <p14:creationId xmlns:p14="http://schemas.microsoft.com/office/powerpoint/2010/main" val="349566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C7E2F66-CF9A-D5BA-A8FC-D81496A8C6F3}"/>
              </a:ext>
            </a:extLst>
          </p:cNvPr>
          <p:cNvSpPr txBox="1"/>
          <p:nvPr/>
        </p:nvSpPr>
        <p:spPr>
          <a:xfrm>
            <a:off x="509666" y="0"/>
            <a:ext cx="11572406" cy="7343100"/>
          </a:xfrm>
          <a:prstGeom prst="rect">
            <a:avLst/>
          </a:prstGeom>
          <a:noFill/>
        </p:spPr>
        <p:txBody>
          <a:bodyPr wrap="square">
            <a:spAutoFit/>
          </a:bodyPr>
          <a:lstStyle/>
          <a:p>
            <a:pPr marL="0" marR="0" algn="ctr">
              <a:lnSpc>
                <a:spcPct val="107000"/>
              </a:lnSpc>
              <a:spcBef>
                <a:spcPts val="0"/>
              </a:spcBef>
              <a:spcAft>
                <a:spcPts val="800"/>
              </a:spcAft>
            </a:pPr>
            <a:r>
              <a:rPr lang="en-US" sz="4800" b="1" kern="100" dirty="0">
                <a:effectLst/>
                <a:latin typeface="Bradley Hand ITC" panose="03070402050302030203" pitchFamily="66" charset="0"/>
                <a:ea typeface="Calibri" panose="020F0502020204030204" pitchFamily="34" charset="0"/>
                <a:cs typeface="Times New Roman" panose="02020603050405020304" pitchFamily="18" charset="0"/>
              </a:rPr>
              <a:t>Do you struggle with sin? Listen to the Apostles Paul’s words: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kern="100" dirty="0">
                <a:effectLst/>
                <a:latin typeface="Bradley Hand ITC" panose="03070402050302030203" pitchFamily="66" charset="0"/>
                <a:ea typeface="Calibri" panose="020F0502020204030204" pitchFamily="34" charset="0"/>
                <a:cs typeface="Times New Roman" panose="02020603050405020304" pitchFamily="18" charset="0"/>
              </a:rPr>
              <a:t>Romans 7:15-20 New International Version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kern="100" dirty="0">
                <a:effectLst/>
                <a:latin typeface="Bradley Hand ITC" panose="03070402050302030203" pitchFamily="66" charset="0"/>
                <a:ea typeface="Calibri" panose="020F0502020204030204" pitchFamily="34" charset="0"/>
                <a:cs typeface="Times New Roman" panose="02020603050405020304" pitchFamily="18" charset="0"/>
              </a:rPr>
              <a:t>15 I do not understand what I do. For what I want to do I do not do, but what I hate I do. 16 And if I do what I do not want to do, I agree that the law is good. 17 As it is, it is no longer I myself who do it, but it is sin living in me. 18 For I know that good itself does not dwell in me, that is, in my sinful nature.[a] For I have the desire to do what is good, but I cannot carry it out. 19 For I do not do the good I want to do, but the evil I do not want to do—this I keep on doing. 20 Now if I do what I do not want to do, it is no longer I who do it, but it is sin living in me that does it.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4000" b="1" kern="100" dirty="0">
                <a:effectLst/>
                <a:latin typeface="Bradley Hand ITC" panose="03070402050302030203" pitchFamily="66" charset="0"/>
                <a:ea typeface="Calibri" panose="020F0502020204030204" pitchFamily="34" charset="0"/>
                <a:cs typeface="Times New Roman" panose="02020603050405020304" pitchFamily="18" charset="0"/>
              </a:rPr>
              <a:t>Does this resonate with you?</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kern="100" dirty="0">
                <a:effectLst/>
                <a:latin typeface="Bradley Hand ITC" panose="03070402050302030203" pitchFamily="66" charset="0"/>
                <a:ea typeface="Calibri" panose="020F0502020204030204" pitchFamily="34" charset="0"/>
                <a:cs typeface="Times New Roman" panose="02020603050405020304" pitchFamily="18" charset="0"/>
              </a:rPr>
              <a:t>What is the answer? Jesus Christ. Surrender to Him, crucify the flesh again and again. </a:t>
            </a:r>
            <a:r>
              <a:rPr lang="en-US" b="1" kern="100" dirty="0">
                <a:latin typeface="Bradley Hand ITC" panose="03070402050302030203" pitchFamily="66" charset="0"/>
                <a:ea typeface="Calibri" panose="020F0502020204030204" pitchFamily="34" charset="0"/>
                <a:cs typeface="Times New Roman" panose="02020603050405020304" pitchFamily="18" charset="0"/>
              </a:rPr>
              <a:t>P</a:t>
            </a:r>
            <a:r>
              <a:rPr lang="en-US" sz="1800" b="1" kern="100" dirty="0">
                <a:effectLst/>
                <a:latin typeface="Bradley Hand ITC" panose="03070402050302030203" pitchFamily="66" charset="0"/>
                <a:ea typeface="Calibri" panose="020F0502020204030204" pitchFamily="34" charset="0"/>
                <a:cs typeface="Times New Roman" panose="02020603050405020304" pitchFamily="18" charset="0"/>
              </a:rPr>
              <a:t>ray. Let him burn off the desire for the sin</a:t>
            </a:r>
            <a:r>
              <a:rPr lang="en-US" b="1" kern="100" dirty="0">
                <a:latin typeface="Bradley Hand ITC" panose="03070402050302030203" pitchFamily="66" charset="0"/>
                <a:ea typeface="Calibri" panose="020F0502020204030204" pitchFamily="34" charset="0"/>
                <a:cs typeface="Times New Roman" panose="02020603050405020304" pitchFamily="18" charset="0"/>
              </a:rPr>
              <a:t>, a</a:t>
            </a:r>
            <a:r>
              <a:rPr lang="en-US" sz="1800" b="1" kern="100" dirty="0">
                <a:effectLst/>
                <a:latin typeface="Bradley Hand ITC" panose="03070402050302030203" pitchFamily="66" charset="0"/>
                <a:ea typeface="Calibri" panose="020F0502020204030204" pitchFamily="34" charset="0"/>
                <a:cs typeface="Times New Roman" panose="02020603050405020304" pitchFamily="18" charset="0"/>
              </a:rPr>
              <a:t>nd free you from the addiction. It is why He came.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kern="100" dirty="0">
                <a:solidFill>
                  <a:srgbClr val="FF0000"/>
                </a:solidFill>
                <a:effectLst/>
                <a:latin typeface="Aparajita" panose="02020603050405020304" pitchFamily="18" charset="0"/>
                <a:ea typeface="Calibri" panose="020F0502020204030204" pitchFamily="34" charset="0"/>
                <a:cs typeface="Times New Roman" panose="02020603050405020304" pitchFamily="18" charset="0"/>
              </a:rPr>
              <a:t>“</a:t>
            </a:r>
            <a:r>
              <a:rPr lang="en-US" sz="1800" kern="100" dirty="0">
                <a:solidFill>
                  <a:srgbClr val="FF0000"/>
                </a:solidFill>
                <a:effectLst/>
                <a:latin typeface="Andalus"/>
                <a:ea typeface="Calibri" panose="020F0502020204030204" pitchFamily="34" charset="0"/>
                <a:cs typeface="Times New Roman" panose="02020603050405020304" pitchFamily="18" charset="0"/>
              </a:rPr>
              <a:t>The Spirit of the Lord is on Me. He has put His hand on Me to preach the Good News to poor people. He has sent Me to heal those with a sad heart. He has sent Me to tell those who are being held that they can go free. He has sent Me to make the blind to see and to free those who are held because of trouble. Luke 4:18 NLV</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kern="100" dirty="0">
                <a:effectLst/>
                <a:latin typeface="Bradley Hand ITC" panose="03070402050302030203" pitchFamily="66" charset="0"/>
                <a:ea typeface="Calibri" panose="020F0502020204030204" pitchFamily="34" charset="0"/>
                <a:cs typeface="Times New Roman" panose="02020603050405020304" pitchFamily="18" charset="0"/>
              </a:rPr>
              <a:t>We are with you brother or sister in Christ. Together, we carry each others' burdens. We love you and pray that you incline your heart to the Lord and receive deliverance from that which afflicts you.</a:t>
            </a:r>
          </a:p>
          <a:p>
            <a:pPr marL="0" marR="0" algn="ctr">
              <a:lnSpc>
                <a:spcPct val="107000"/>
              </a:lnSpc>
              <a:spcBef>
                <a:spcPts val="0"/>
              </a:spcBef>
              <a:spcAft>
                <a:spcPts val="8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40376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1753</TotalTime>
  <Words>477</Words>
  <Application>Microsoft Office PowerPoint</Application>
  <PresentationFormat>Widescreen</PresentationFormat>
  <Paragraphs>18</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Andalus</vt:lpstr>
      <vt:lpstr>Aparajita</vt:lpstr>
      <vt:lpstr>Arial</vt:lpstr>
      <vt:lpstr>Bradley Hand ITC</vt:lpstr>
      <vt:lpstr>Calibri</vt:lpstr>
      <vt:lpstr>Century Gothic</vt:lpstr>
      <vt:lpstr>Wingdings 3</vt:lpstr>
      <vt:lpstr>Ion</vt:lpstr>
      <vt:lpstr>James 5:16  Therefore, confess your sins to one another and pray for one another, that you may be healed.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Anderson</dc:creator>
  <cp:lastModifiedBy>Jennifer Anderson</cp:lastModifiedBy>
  <cp:revision>3</cp:revision>
  <dcterms:created xsi:type="dcterms:W3CDTF">2024-07-20T21:46:08Z</dcterms:created>
  <dcterms:modified xsi:type="dcterms:W3CDTF">2024-07-22T02:59:30Z</dcterms:modified>
</cp:coreProperties>
</file>